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8" r:id="rId2"/>
    <p:sldId id="297" r:id="rId3"/>
    <p:sldId id="323" r:id="rId4"/>
    <p:sldId id="267" r:id="rId5"/>
    <p:sldId id="279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265" r:id="rId16"/>
    <p:sldId id="312" r:id="rId17"/>
    <p:sldId id="257" r:id="rId18"/>
    <p:sldId id="259" r:id="rId19"/>
    <p:sldId id="277" r:id="rId20"/>
    <p:sldId id="261" r:id="rId21"/>
    <p:sldId id="278" r:id="rId22"/>
    <p:sldId id="269" r:id="rId23"/>
    <p:sldId id="270" r:id="rId24"/>
    <p:sldId id="289" r:id="rId25"/>
    <p:sldId id="290" r:id="rId26"/>
    <p:sldId id="291" r:id="rId27"/>
    <p:sldId id="292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13" r:id="rId40"/>
    <p:sldId id="262" r:id="rId41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64" autoAdjust="0"/>
  </p:normalViewPr>
  <p:slideViewPr>
    <p:cSldViewPr snapToGrid="0">
      <p:cViewPr varScale="1">
        <p:scale>
          <a:sx n="110" d="100"/>
          <a:sy n="110" d="100"/>
        </p:scale>
        <p:origin x="566" y="62"/>
      </p:cViewPr>
      <p:guideLst>
        <p:guide pos="29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1211CE88-9EF7-44EC-A581-1D3B6B773B8D}" type="datetime1">
              <a:rPr lang="de-DE" sz="800" smtClean="0"/>
              <a:t>25.04.2022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FC3B4086-F213-45A3-8277-C49E3816FA24}" type="datetime1">
              <a:rPr lang="de-DE" smtClean="0"/>
              <a:t>25.04.2022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894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ae352a57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ae352a572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81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ae352a57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ae352a57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ae352a57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ae352a57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ae352a57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ae352a57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ae352a57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ae352a57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ae352a57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ae352a572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e352a57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ae352a57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ae352a57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ae352a57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ae352a572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ae352a572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951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80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541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3440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840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258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016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017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88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278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5000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563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961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143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802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931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205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840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834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6E2BB5-9BA9-442E-9BF0-88AF7E35C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F3946B-2A28-4BD5-95D8-3381B554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2CBE68D-D329-4E19-9C98-F7528AD2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DCB646-1990-4A83-BF7F-7A829A554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E3EDDE-398D-41B9-A10F-45332586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2BA180-4C39-40A0-8618-13F12EACF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F8F059-7A22-4E0F-8B79-7FC499F6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88CB11-71F8-486D-B638-C22AA2EA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41223F-B856-4F2D-B33F-55E18110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EA4A0D-C2FB-47F4-9B26-8F461218A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D3CBA4-59F9-43FE-B9A3-E46A9488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B283E1-50F0-49B0-8DF6-75C63CEBE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C6E7FA-754C-4DF3-93CA-A5652D6FD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860014-FD67-49D7-8E52-32B98F4DB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E0B2A-3E4B-42AD-A666-EE9AC24D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89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91F39C-640C-4E49-B63D-92C6ECC98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628DAD-2434-49AB-A1E0-F2225C469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1ECFF-6681-442D-8B7C-82576D3E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17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3EA81B-7C92-41D8-9CC0-C6F633C9C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460AC8-AE27-44EF-AA8F-B31521C49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2C9645-CED1-4CDA-B753-24982D514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6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3430FCB-67F6-47EA-ADEC-C963B338F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84E164-0418-489E-A81C-E71488F7F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D0564E-CD71-44C1-ABC8-1C4B763AD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45190E-3721-4D8A-B9E3-D91236AC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B3C668-B6EA-445F-A363-3748A9AFD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F09DF479-FD16-43D7-9DDB-3550E32CD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>
                <a:solidFill>
                  <a:schemeClr val="tx1"/>
                </a:solidFill>
              </a:rPr>
              <a:t>Vielen Dank!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E7E6997E-5F67-46CA-A462-F65B568669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/>
              <a:t>E-Mail</a:t>
            </a:r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E81B73EB-A4EC-4386-B739-946B398204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2DA4082A-C3C6-4B7E-8520-071491A1C1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Telefon 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A7ADEF9-373D-4153-9017-F39E9F0E0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AEC2B0E7-03E5-45D0-9BAE-82EB0C828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E21CC8E-1A45-40C8-9B74-7890EB0C93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CF7259B9-9504-46FB-B370-AC2773C7296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Universität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059F4093-CD26-4895-85F3-B29428C74E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4C83B1-3AA3-4602-A9BD-2CABB5B049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090292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3" y="262280"/>
            <a:ext cx="2056867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83201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ADA7090D-6D2F-4627-AF98-55F7B22519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/>
              <a:t>E-Mail</a:t>
            </a:r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A42FBBA1-BB7D-4A0A-A652-A460339A56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0" name="Telefonnummer">
            <a:extLst>
              <a:ext uri="{FF2B5EF4-FFF2-40B4-BE49-F238E27FC236}">
                <a16:creationId xmlns:a16="http://schemas.microsoft.com/office/drawing/2014/main" id="{CA948A15-388C-4F75-B40D-3BD27994E9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Telefon 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AF5EC6AA-0555-45A6-908C-DCCBA57E1B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0CFA1923-0E88-43A3-B023-7343A541A89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8B7E10CD-3F91-494E-B799-BA1899405B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B0F53DE6-85E0-49DF-B7EB-2B9634BBB2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Universität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5C49AD49-8C59-4D12-89FD-669E7CC7C3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FFFEDAD7-3B5F-4F25-9D92-2118491742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483609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3941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1D18541-70CE-40EB-B92C-30B7A64605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DF9AEFA-E42D-45BB-B5AE-37EFC1305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1.12.2020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0D2932-C830-4590-B29B-5742FBD99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D61ED2-73BD-4AD8-B380-4A5B29526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24.08.2020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Universität</a:t>
            </a:r>
            <a:r>
              <a:rPr lang="en-US" dirty="0"/>
              <a:t>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694" r:id="rId4"/>
    <p:sldLayoutId id="2147483662" r:id="rId5"/>
    <p:sldLayoutId id="2147483692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4" r:id="rId22"/>
    <p:sldLayoutId id="2147483715" r:id="rId23"/>
    <p:sldLayoutId id="2147483716" r:id="rId24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Excel_Worksheet.xls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Excel_Worksheet1.xls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Excel_Worksheet2.xls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Excel_Worksheet3.xls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Excel_Worksheet4.xls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Excel_Worksheet5.xls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Excel_Worksheet6.xls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Excel_Worksheet7.xls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Excel_Worksheet8.xls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Excel_Worksheet9.xlsx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luidflower/stuttgart/blob/main/model_description.md" TargetMode="External"/><Relationship Id="rId3" Type="http://schemas.openxmlformats.org/officeDocument/2006/relationships/hyperlink" Target="https://github.com/fluidflower/delft/blob/main/delft-DARSim/model_description.md" TargetMode="External"/><Relationship Id="rId7" Type="http://schemas.openxmlformats.org/officeDocument/2006/relationships/hyperlink" Target="https://github.com/fluidflower/stanford/blob/main/model_description.md" TargetMode="External"/><Relationship Id="rId2" Type="http://schemas.openxmlformats.org/officeDocument/2006/relationships/hyperlink" Target="https://github.com/fluidflower/csiro/blob/main/model_description.md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fluidflower/lanl/blob/main/model_description.md" TargetMode="External"/><Relationship Id="rId5" Type="http://schemas.openxmlformats.org/officeDocument/2006/relationships/hyperlink" Target="https://github.com/fluidflower/imperial/blob/main/model_description.md" TargetMode="External"/><Relationship Id="rId4" Type="http://schemas.openxmlformats.org/officeDocument/2006/relationships/hyperlink" Target="https://github.com/fluidflower/herriot-watt/blob/main/model_description.m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68ECEED-A93E-49E8-AE62-197E772E18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454" y="593154"/>
            <a:ext cx="3811944" cy="43508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sz="1050" dirty="0"/>
              <a:t>Institute </a:t>
            </a:r>
            <a:r>
              <a:rPr lang="de-DE" sz="1050" dirty="0" err="1"/>
              <a:t>for</a:t>
            </a:r>
            <a:r>
              <a:rPr lang="de-DE" sz="1050" dirty="0"/>
              <a:t> Modelling </a:t>
            </a:r>
            <a:r>
              <a:rPr lang="de-DE" sz="1050" dirty="0" err="1"/>
              <a:t>Hydraulic</a:t>
            </a:r>
            <a:r>
              <a:rPr lang="de-DE" sz="1050" dirty="0"/>
              <a:t> and Environmental Systems</a:t>
            </a:r>
          </a:p>
          <a:p>
            <a:pPr>
              <a:spcBef>
                <a:spcPts val="0"/>
              </a:spcBef>
            </a:pPr>
            <a:r>
              <a:rPr lang="de-DE" sz="1050" dirty="0"/>
              <a:t>Department </a:t>
            </a:r>
            <a:r>
              <a:rPr lang="de-DE" sz="1050" dirty="0" err="1"/>
              <a:t>of</a:t>
            </a:r>
            <a:r>
              <a:rPr lang="de-DE" sz="1050" dirty="0"/>
              <a:t> </a:t>
            </a:r>
            <a:r>
              <a:rPr lang="de-DE" sz="1050" dirty="0" err="1"/>
              <a:t>Hydromechanics</a:t>
            </a:r>
            <a:r>
              <a:rPr lang="de-DE" sz="1050" dirty="0"/>
              <a:t> and Modelling </a:t>
            </a:r>
            <a:r>
              <a:rPr lang="de-DE" sz="1050" dirty="0" err="1"/>
              <a:t>of</a:t>
            </a:r>
            <a:r>
              <a:rPr lang="de-DE" sz="1050" dirty="0"/>
              <a:t> Hydrosystems</a:t>
            </a:r>
            <a:endParaRPr lang="de-DE" sz="1050" dirty="0">
              <a:cs typeface="Arial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82E699-6223-4A83-938E-631D12D1F7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>
                <a:cs typeface="Arial"/>
              </a:rPr>
              <a:t>FluidFlower</a:t>
            </a:r>
            <a:r>
              <a:rPr lang="de-DE" dirty="0">
                <a:cs typeface="Arial"/>
              </a:rPr>
              <a:t> Benchmark:</a:t>
            </a:r>
          </a:p>
          <a:p>
            <a:r>
              <a:rPr lang="de-DE" dirty="0">
                <a:cs typeface="Arial"/>
              </a:rPr>
              <a:t>Community Simulation </a:t>
            </a:r>
            <a:r>
              <a:rPr lang="de-DE" dirty="0" err="1">
                <a:cs typeface="Arial"/>
              </a:rPr>
              <a:t>Results</a:t>
            </a:r>
            <a:endParaRPr lang="de-DE" dirty="0">
              <a:cs typeface="Arial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66CC04-83F5-4D6C-99FC-A67683A9CE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Bernd </a:t>
            </a:r>
            <a:r>
              <a:rPr lang="de-DE" dirty="0" err="1"/>
              <a:t>Flemisch</a:t>
            </a:r>
            <a:endParaRPr lang="de-DE" dirty="0"/>
          </a:p>
          <a:p>
            <a:r>
              <a:rPr lang="de-DE" dirty="0"/>
              <a:t>26.04.2022</a:t>
            </a:r>
            <a:endParaRPr lang="de-DE" dirty="0">
              <a:cs typeface="Arial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AAC6E45-0AF8-4DD0-AC7A-430A7CE9D5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2451" r="22451"/>
          <a:stretch/>
        </p:blipFill>
        <p:spPr/>
      </p:pic>
    </p:spTree>
    <p:extLst>
      <p:ext uri="{BB962C8B-B14F-4D97-AF65-F5344CB8AC3E}">
        <p14:creationId xmlns:p14="http://schemas.microsoft.com/office/powerpoint/2010/main" val="3272939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</a:t>
            </a:r>
            <a:r>
              <a:rPr lang="de-DE" dirty="0" err="1"/>
              <a:t>Concent</a:t>
            </a:r>
            <a:r>
              <a:rPr lang="de" dirty="0"/>
              <a:t>ration [</a:t>
            </a:r>
            <a:r>
              <a:rPr lang="de-DE" dirty="0"/>
              <a:t>kg/m</a:t>
            </a:r>
            <a:r>
              <a:rPr lang="de-DE" baseline="30000" dirty="0"/>
              <a:t>3</a:t>
            </a:r>
            <a:r>
              <a:rPr lang="de" dirty="0"/>
              <a:t>] at t = 24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6" y="1177052"/>
            <a:ext cx="8453480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23476"/>
            <a:ext cx="441754" cy="1483976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4E32EF0C-81BF-49F4-AEC1-8A536997BF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6812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</a:t>
            </a:r>
            <a:r>
              <a:rPr lang="de-DE" dirty="0" err="1"/>
              <a:t>Concent</a:t>
            </a:r>
            <a:r>
              <a:rPr lang="de" dirty="0"/>
              <a:t>ration [</a:t>
            </a:r>
            <a:r>
              <a:rPr lang="de-DE" dirty="0"/>
              <a:t>kg/m</a:t>
            </a:r>
            <a:r>
              <a:rPr lang="de-DE" baseline="30000" dirty="0"/>
              <a:t>3</a:t>
            </a:r>
            <a:r>
              <a:rPr lang="de" dirty="0"/>
              <a:t>] at t = 48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7" y="1177052"/>
            <a:ext cx="8453477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23476"/>
            <a:ext cx="441754" cy="1483976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2464164D-6F41-42F7-B044-3BE3F00CD5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0294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</a:t>
            </a:r>
            <a:r>
              <a:rPr lang="de-DE" dirty="0" err="1"/>
              <a:t>Concent</a:t>
            </a:r>
            <a:r>
              <a:rPr lang="de" dirty="0"/>
              <a:t>ration [</a:t>
            </a:r>
            <a:r>
              <a:rPr lang="de-DE" dirty="0"/>
              <a:t>kg/m</a:t>
            </a:r>
            <a:r>
              <a:rPr lang="de-DE" baseline="30000" dirty="0"/>
              <a:t>3</a:t>
            </a:r>
            <a:r>
              <a:rPr lang="de" dirty="0"/>
              <a:t>] at t = 72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7" y="1177052"/>
            <a:ext cx="8453477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23476"/>
            <a:ext cx="441754" cy="1483976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66DD33E9-0EFA-4FD0-96C0-9E962B664B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4239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</a:t>
            </a:r>
            <a:r>
              <a:rPr lang="de-DE" dirty="0" err="1"/>
              <a:t>Concent</a:t>
            </a:r>
            <a:r>
              <a:rPr lang="de" dirty="0"/>
              <a:t>ration [</a:t>
            </a:r>
            <a:r>
              <a:rPr lang="de-DE" dirty="0"/>
              <a:t>kg/m</a:t>
            </a:r>
            <a:r>
              <a:rPr lang="de-DE" baseline="30000" dirty="0"/>
              <a:t>3</a:t>
            </a:r>
            <a:r>
              <a:rPr lang="de" dirty="0"/>
              <a:t>] at t = 96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7" y="1177052"/>
            <a:ext cx="8453477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23476"/>
            <a:ext cx="441754" cy="1483976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357518DB-9DA0-42E2-8C94-04B93B70D8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3519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</a:t>
            </a:r>
            <a:r>
              <a:rPr lang="de-DE" dirty="0" err="1"/>
              <a:t>Concent</a:t>
            </a:r>
            <a:r>
              <a:rPr lang="de" dirty="0"/>
              <a:t>ration [</a:t>
            </a:r>
            <a:r>
              <a:rPr lang="de-DE" dirty="0"/>
              <a:t>kg/m</a:t>
            </a:r>
            <a:r>
              <a:rPr lang="de-DE" baseline="30000" dirty="0"/>
              <a:t>3</a:t>
            </a:r>
            <a:r>
              <a:rPr lang="de" dirty="0"/>
              <a:t>] at t = 120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7" y="1177052"/>
            <a:ext cx="8453477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23476"/>
            <a:ext cx="441754" cy="1483976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2CE1E57E-C301-4FC6-BE37-AD8DCD83D3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2243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dirty="0" err="1"/>
              <a:t>Reported</a:t>
            </a:r>
            <a:r>
              <a:rPr lang="de-DE" dirty="0"/>
              <a:t> </a:t>
            </a:r>
            <a:r>
              <a:rPr lang="de-DE" dirty="0" err="1"/>
              <a:t>Results</a:t>
            </a:r>
            <a:br>
              <a:rPr lang="en-US" dirty="0"/>
            </a:br>
            <a:r>
              <a:rPr lang="de-DE" b="0" dirty="0" err="1">
                <a:cs typeface="Arial"/>
              </a:rPr>
              <a:t>Dense</a:t>
            </a:r>
            <a:r>
              <a:rPr lang="de-DE" b="0" dirty="0">
                <a:cs typeface="Arial"/>
              </a:rPr>
              <a:t> Data Time Series</a:t>
            </a:r>
            <a:endParaRPr lang="en-US" b="0" dirty="0">
              <a:cs typeface="Arial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932A33-5F44-4A60-A680-EAF196FA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54490"/>
            <a:ext cx="8419375" cy="4014592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i="1" dirty="0">
                <a:ea typeface="+mn-lt"/>
                <a:cs typeface="+mn-lt"/>
              </a:rPr>
              <a:t>All measurables</a:t>
            </a:r>
            <a:r>
              <a:rPr lang="en-US" dirty="0">
                <a:ea typeface="+mn-lt"/>
                <a:cs typeface="+mn-lt"/>
              </a:rPr>
              <a:t> identified in section 2.7 shall be reported at </a:t>
            </a:r>
            <a:r>
              <a:rPr lang="en-US" i="1" dirty="0">
                <a:ea typeface="+mn-lt"/>
                <a:cs typeface="+mn-lt"/>
              </a:rPr>
              <a:t>10-minute intervals</a:t>
            </a:r>
            <a:r>
              <a:rPr lang="en-US" dirty="0">
                <a:ea typeface="+mn-lt"/>
                <a:cs typeface="+mn-lt"/>
              </a:rPr>
              <a:t> starting at the initial injection and lasting </a:t>
            </a:r>
            <a:r>
              <a:rPr lang="en-US" i="1" dirty="0">
                <a:ea typeface="+mn-lt"/>
                <a:cs typeface="+mn-lt"/>
              </a:rPr>
              <a:t>120 hours</a:t>
            </a:r>
            <a:r>
              <a:rPr lang="en-US" dirty="0">
                <a:ea typeface="+mn-lt"/>
                <a:cs typeface="+mn-lt"/>
              </a:rPr>
              <a:t>. The data is expected in csv format in a file </a:t>
            </a:r>
            <a:r>
              <a:rPr lang="en-US" dirty="0">
                <a:latin typeface="Courier New"/>
                <a:ea typeface="+mn-lt"/>
                <a:cs typeface="+mn-lt"/>
              </a:rPr>
              <a:t>time_series.csv</a:t>
            </a:r>
            <a:r>
              <a:rPr lang="en-US" dirty="0">
                <a:ea typeface="+mn-lt"/>
                <a:cs typeface="+mn-lt"/>
              </a:rPr>
              <a:t> of the form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urier New"/>
                <a:ea typeface="+mn-lt"/>
                <a:cs typeface="+mn-lt"/>
              </a:rPr>
              <a:t># t, p_1, …, </a:t>
            </a:r>
            <a:r>
              <a:rPr lang="en-US" b="1" dirty="0">
                <a:solidFill>
                  <a:srgbClr val="FF0000"/>
                </a:solidFill>
                <a:latin typeface="Courier New"/>
                <a:ea typeface="+mn-lt"/>
                <a:cs typeface="+mn-lt"/>
              </a:rPr>
              <a:t>totalCO2Mass</a:t>
            </a:r>
            <a:br>
              <a:rPr lang="en-US" dirty="0">
                <a:latin typeface="Courier New"/>
                <a:ea typeface="+mn-lt"/>
                <a:cs typeface="+mn-lt"/>
              </a:rPr>
            </a:br>
            <a:r>
              <a:rPr lang="en-US" dirty="0">
                <a:latin typeface="Courier New"/>
                <a:ea typeface="+mn-lt"/>
                <a:cs typeface="+mn-lt"/>
              </a:rPr>
              <a:t>0.000e+00, 1.234e+56, 1.234e+56, &lt;…&gt;</a:t>
            </a:r>
            <a:br>
              <a:rPr lang="en-US" dirty="0">
                <a:latin typeface="Courier New"/>
                <a:ea typeface="+mn-lt"/>
                <a:cs typeface="+mn-lt"/>
              </a:rPr>
            </a:br>
            <a:r>
              <a:rPr lang="en-US" dirty="0">
                <a:latin typeface="Courier New"/>
                <a:ea typeface="+mn-lt"/>
                <a:cs typeface="+mn-lt"/>
              </a:rPr>
              <a:t>6.000e+02, 1.234e+56, 1.234e+56, &lt;…&gt;</a:t>
            </a:r>
            <a:br>
              <a:rPr lang="en-US" dirty="0">
                <a:latin typeface="Courier New"/>
                <a:ea typeface="+mn-lt"/>
                <a:cs typeface="+mn-lt"/>
              </a:rPr>
            </a:br>
            <a:r>
              <a:rPr lang="en-US" dirty="0">
                <a:latin typeface="Courier New"/>
                <a:ea typeface="+mn-lt"/>
                <a:cs typeface="+mn-lt"/>
              </a:rPr>
              <a:t>...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ea typeface="+mn-lt"/>
                <a:cs typeface="+mn-lt"/>
              </a:rPr>
              <a:t>according to the measurables defined in section 2.7.</a:t>
            </a:r>
            <a:endParaRPr lang="en-US" dirty="0">
              <a:cs typeface="Arial"/>
            </a:endParaRPr>
          </a:p>
          <a:p>
            <a:pPr marL="170815" indent="-170815">
              <a:lnSpc>
                <a:spcPct val="100000"/>
              </a:lnSpc>
              <a:spcBef>
                <a:spcPts val="300"/>
              </a:spcBef>
            </a:pPr>
            <a:endParaRPr lang="en-US" dirty="0">
              <a:cs typeface="Arial"/>
            </a:endParaRPr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819ABA5B-66F4-4D8A-AD07-199499BCD3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1144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Time Series: Total CO2 Mass</a:t>
            </a:r>
            <a:endParaRPr dirty="0"/>
          </a:p>
        </p:txBody>
      </p:sp>
      <p:pic>
        <p:nvPicPr>
          <p:cNvPr id="91" name="Google Shape;91;p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30" y="895403"/>
            <a:ext cx="7133340" cy="40836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D4109CEE-5729-423E-ABF8-7701511554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451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Pressure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1" y="1385091"/>
            <a:ext cx="8839198" cy="291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62DD3FE6-61A5-4015-A2E2-7E1AD50693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Pressure Zoom into Time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2" y="1385092"/>
            <a:ext cx="8839195" cy="29190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2A9BC83-ACFD-4454-AA5A-F73B014947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Box A</a:t>
            </a:r>
            <a:endParaRPr/>
          </a:p>
        </p:txBody>
      </p:sp>
      <p:pic>
        <p:nvPicPr>
          <p:cNvPr id="79" name="Google Shape;79;p17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916" y="689548"/>
            <a:ext cx="7128706" cy="42324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DB0CD8D9-8F62-4E0C-857C-56D00A2903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4776D-A2BA-4B56-A02B-DB2C75DE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intended geometry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69EF1F-45C4-4482-8945-AF537865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1.12.2020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CC46DA-3BE6-49FA-AC0A-F5611B3A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1508" y="4945470"/>
            <a:ext cx="223200" cy="123111"/>
          </a:xfrm>
        </p:spPr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48F083-EC7A-4124-B3DB-2EEDFF8F2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70" y="709840"/>
            <a:ext cx="7580230" cy="428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4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Box B</a:t>
            </a:r>
            <a:endParaRPr/>
          </a:p>
        </p:txBody>
      </p:sp>
      <p:pic>
        <p:nvPicPr>
          <p:cNvPr id="85" name="Google Shape;85;p18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14" y="659997"/>
            <a:ext cx="7328696" cy="43512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DBFDF948-8831-4E35-AD75-BF884350CE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Box C</a:t>
            </a:r>
            <a:endParaRPr/>
          </a:p>
        </p:txBody>
      </p:sp>
      <p:pic>
        <p:nvPicPr>
          <p:cNvPr id="91" name="Google Shape;91;p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2" y="807472"/>
            <a:ext cx="7111995" cy="40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2BDB0FE0-3374-4FB0-AB00-E0E8B3C5B7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dirty="0" err="1"/>
              <a:t>Reported</a:t>
            </a:r>
            <a:r>
              <a:rPr lang="de-DE" dirty="0"/>
              <a:t> </a:t>
            </a:r>
            <a:r>
              <a:rPr lang="de-DE" dirty="0" err="1"/>
              <a:t>Results</a:t>
            </a:r>
            <a:br>
              <a:rPr lang="en-US" dirty="0"/>
            </a:br>
            <a:r>
              <a:rPr lang="de-DE" b="0" dirty="0" err="1">
                <a:cs typeface="Arial"/>
              </a:rPr>
              <a:t>Sparse</a:t>
            </a:r>
            <a:r>
              <a:rPr lang="de-DE" b="0" dirty="0">
                <a:cs typeface="Arial"/>
              </a:rPr>
              <a:t> Data Determination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932A33-5F44-4A60-A680-EAF196FA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54490"/>
            <a:ext cx="8419375" cy="4014592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 algn="just"/>
            <a:r>
              <a:rPr lang="en-US" dirty="0">
                <a:ea typeface="+mn-lt"/>
                <a:cs typeface="+mn-lt"/>
              </a:rPr>
              <a:t>Each of the sparse data shall be reported as six numbers: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Prediction of the mean quantity as obtained by the experiments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Prediction in the standard deviation of the quantity over the ensemble of experiments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Stated in terms of P10, P50 and P90 values</a:t>
            </a:r>
          </a:p>
          <a:p>
            <a:pPr marL="285750" indent="-285750" algn="just"/>
            <a:r>
              <a:rPr lang="en-US" dirty="0">
                <a:ea typeface="+mn-lt"/>
                <a:cs typeface="+mn-lt"/>
              </a:rPr>
              <a:t>Mean values assess the capability of predicting the various measurables</a:t>
            </a:r>
          </a:p>
          <a:p>
            <a:pPr marL="285750" indent="-285750" algn="just"/>
            <a:r>
              <a:rPr lang="en-US" dirty="0">
                <a:ea typeface="+mn-lt"/>
                <a:cs typeface="+mn-lt"/>
              </a:rPr>
              <a:t>Standard deviations address the extent to which these quantities are deterministic</a:t>
            </a:r>
          </a:p>
          <a:p>
            <a:pPr marL="285750" indent="-285750" algn="just"/>
            <a:r>
              <a:rPr lang="en-US" dirty="0">
                <a:ea typeface="+mn-lt"/>
                <a:cs typeface="+mn-lt"/>
              </a:rPr>
              <a:t>Any preferred methodology may be chosen: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ensemble runs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methods from uncertainty quantification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human intuition from experience</a:t>
            </a:r>
            <a:endParaRPr lang="en-US" dirty="0">
              <a:cs typeface="Arial"/>
            </a:endParaRPr>
          </a:p>
          <a:p>
            <a:pPr marL="0" indent="0" algn="just">
              <a:buNone/>
            </a:pPr>
            <a:endParaRPr lang="en-US" dirty="0">
              <a:cs typeface="Arial"/>
            </a:endParaRPr>
          </a:p>
          <a:p>
            <a:pPr marL="170815" indent="-170815">
              <a:spcBef>
                <a:spcPts val="300"/>
              </a:spcBef>
            </a:pPr>
            <a:endParaRPr lang="en-US" dirty="0">
              <a:cs typeface="Arial"/>
            </a:endParaRPr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EB053446-A5A3-4E0D-B2EF-145FA73074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766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dirty="0" err="1"/>
              <a:t>Reported</a:t>
            </a:r>
            <a:r>
              <a:rPr lang="de-DE" dirty="0"/>
              <a:t> </a:t>
            </a:r>
            <a:r>
              <a:rPr lang="de-DE" dirty="0" err="1"/>
              <a:t>Results</a:t>
            </a:r>
            <a:br>
              <a:rPr lang="en-US" dirty="0"/>
            </a:br>
            <a:r>
              <a:rPr lang="de-DE" b="0" dirty="0" err="1">
                <a:cs typeface="Arial"/>
              </a:rPr>
              <a:t>Sparse</a:t>
            </a:r>
            <a:r>
              <a:rPr lang="de-DE" b="0" dirty="0">
                <a:cs typeface="Arial"/>
              </a:rPr>
              <a:t> Data Format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932A33-5F44-4A60-A680-EAF196FA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54490"/>
            <a:ext cx="8419375" cy="4014592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ea typeface="+mn-lt"/>
                <a:cs typeface="+mn-lt"/>
              </a:rPr>
              <a:t>The quantities are expected to be uploaded to the repository in form of a csv file </a:t>
            </a:r>
            <a:r>
              <a:rPr lang="en-US" dirty="0">
                <a:latin typeface="Courier New"/>
                <a:ea typeface="+mn-lt"/>
                <a:cs typeface="+mn-lt"/>
              </a:rPr>
              <a:t>sparse_data.csv</a:t>
            </a:r>
            <a:r>
              <a:rPr lang="en-US" dirty="0">
                <a:ea typeface="+mn-lt"/>
                <a:cs typeface="+mn-lt"/>
              </a:rPr>
              <a:t> of the form</a:t>
            </a:r>
            <a:endParaRPr lang="en-US" dirty="0"/>
          </a:p>
          <a:p>
            <a:pPr marL="0" indent="0">
              <a:lnSpc>
                <a:spcPct val="100000"/>
              </a:lnSpc>
              <a:buClr>
                <a:srgbClr val="00BEFF"/>
              </a:buClr>
              <a:buNone/>
            </a:pPr>
            <a:r>
              <a:rPr lang="en-US" sz="1400" dirty="0">
                <a:latin typeface="Courier New"/>
                <a:ea typeface="+mn-lt"/>
                <a:cs typeface="+mn-lt"/>
              </a:rPr>
              <a:t># </a:t>
            </a:r>
            <a:r>
              <a:rPr lang="en-US" sz="1400" dirty="0" err="1">
                <a:latin typeface="Courier New"/>
                <a:ea typeface="+mn-lt"/>
                <a:cs typeface="+mn-lt"/>
              </a:rPr>
              <a:t>idx</a:t>
            </a:r>
            <a:r>
              <a:rPr lang="en-US" sz="1400" dirty="0">
                <a:latin typeface="Courier New"/>
                <a:ea typeface="+mn-lt"/>
                <a:cs typeface="+mn-lt"/>
              </a:rPr>
              <a:t>, p10_mean, p50_mean, p90_mean, p10_dev, p50_dev, p90_dev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1a, 1.234e+56, &lt;…&gt;, # pressure at sensor 1 [N/m2]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1b, 1.234e+56, &lt;…&gt;, # pressure at sensor 2 [N/m2]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2, 1.234e+56, &lt;…&gt;, # time of max mobile free phase in Box A [s]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3a, 1.234e+56, &lt;…&gt;, # mobile free phase in Box A at 72h [kg/m2]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3b, 1.234e+56, &lt;…&gt;, # immobile free phase in Box A at 72h [kg/m2]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3c, 1.234e+56, &lt;…&gt;, # dissolved in water in Box A at 72h [kg/m2]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3d, 1.234e+56, &lt;…&gt;, # seal in Box A at 72h [kg/m2]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4a-d &lt;same for Box B&gt;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5, 1.234e+56, &lt;…&gt;, # time when M exceeds 110% of Box C’s width [s]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6, 1.234e+56, &lt;…&gt;, # total mass of CO2 in the top seal facies [kg]</a:t>
            </a:r>
            <a:endParaRPr lang="en-US" sz="1400" dirty="0">
              <a:latin typeface="Courier New"/>
              <a:cs typeface="Arial"/>
            </a:endParaRPr>
          </a:p>
          <a:p>
            <a:pPr marL="0" indent="0" algn="just">
              <a:buClr>
                <a:srgbClr val="00BEFF"/>
              </a:buClr>
              <a:buNone/>
            </a:pPr>
            <a:endParaRPr lang="en-US" dirty="0">
              <a:cs typeface="Arial"/>
            </a:endParaRPr>
          </a:p>
          <a:p>
            <a:pPr marL="0" indent="0" algn="just">
              <a:buNone/>
            </a:pPr>
            <a:endParaRPr lang="en-US" dirty="0">
              <a:cs typeface="Arial"/>
            </a:endParaRPr>
          </a:p>
          <a:p>
            <a:pPr marL="170815" indent="-170815">
              <a:spcBef>
                <a:spcPts val="300"/>
              </a:spcBef>
            </a:pPr>
            <a:endParaRPr lang="en-US" dirty="0">
              <a:cs typeface="Arial"/>
            </a:endParaRPr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A3CCD935-E581-4A98-B833-3C2BB52A65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9102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Sparse Data: Pressure</a:t>
            </a:r>
            <a:endParaRPr/>
          </a:p>
        </p:txBody>
      </p:sp>
      <p:pic>
        <p:nvPicPr>
          <p:cNvPr id="157" name="Google Shape;157;p30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00" y="603898"/>
            <a:ext cx="6849921" cy="45454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DA4F9228-E5E1-40C1-AD84-6460DA386A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Sparse Data: Time</a:t>
            </a:r>
            <a:endParaRPr/>
          </a:p>
        </p:txBody>
      </p:sp>
      <p:pic>
        <p:nvPicPr>
          <p:cNvPr id="163" name="Google Shape;163;p31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13" y="614638"/>
            <a:ext cx="7892320" cy="44741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4FFE6681-A742-4F11-AAB0-1CBAC57215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Sparse Data: CO2 in Box A at 72 h</a:t>
            </a:r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2782" y="764339"/>
            <a:ext cx="8883735" cy="40347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6C05FC30-24DC-4FAA-9103-15BFAAB0D2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Sparse Data: CO2 in Box B at 72 h</a:t>
            </a:r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9429" y="788710"/>
            <a:ext cx="8830442" cy="39860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Sparse Data: CO2 in Box B at 72 h</a:t>
            </a:r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9429" y="788710"/>
            <a:ext cx="8830442" cy="39860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5248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Austin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29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C921C738-21BD-40A2-851C-C16B0CF24F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511620"/>
              </p:ext>
            </p:extLst>
          </p:nvPr>
        </p:nvGraphicFramePr>
        <p:xfrm>
          <a:off x="292100" y="574092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74092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426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4776D-A2BA-4B56-A02B-DB2C75DE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implemented geometry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69EF1F-45C4-4482-8945-AF537865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1.12.2020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CC46DA-3BE6-49FA-AC0A-F5611B3A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1508" y="4945470"/>
            <a:ext cx="223200" cy="123111"/>
          </a:xfrm>
        </p:spPr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48F083-EC7A-4124-B3DB-2EEDFF8F2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70" y="709840"/>
            <a:ext cx="7580230" cy="428947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5CC54B3-AF96-4517-9AE3-085828AC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343" y="1228725"/>
            <a:ext cx="6551264" cy="35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69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CSIRO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30</a:t>
            </a:fld>
            <a:endParaRPr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D3A110E0-0460-448B-88ED-FE6791367E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195729"/>
              </p:ext>
            </p:extLst>
          </p:nvPr>
        </p:nvGraphicFramePr>
        <p:xfrm>
          <a:off x="292100" y="574098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74098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2389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Delft-</a:t>
            </a:r>
            <a:r>
              <a:rPr lang="de-DE" dirty="0" err="1"/>
              <a:t>DARSim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31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AAC260A0-2AEF-4CAC-A171-7C8D93A687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334332"/>
              </p:ext>
            </p:extLst>
          </p:nvPr>
        </p:nvGraphicFramePr>
        <p:xfrm>
          <a:off x="292100" y="594880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94880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9025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Delft-DARTS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32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61C3559F-6615-4B2A-B640-E2E422ADE4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110255"/>
              </p:ext>
            </p:extLst>
          </p:nvPr>
        </p:nvGraphicFramePr>
        <p:xfrm>
          <a:off x="292100" y="594880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94880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5290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 err="1"/>
              <a:t>Heriot</a:t>
            </a:r>
            <a:r>
              <a:rPr lang="de-DE" dirty="0"/>
              <a:t>-Watt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33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37067021-7C56-4005-AE10-6A5E42252D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515065"/>
              </p:ext>
            </p:extLst>
          </p:nvPr>
        </p:nvGraphicFramePr>
        <p:xfrm>
          <a:off x="292100" y="594876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94876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5778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Imperial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34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803B84EB-C832-4304-BA0E-91B2894BCF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619963"/>
              </p:ext>
            </p:extLst>
          </p:nvPr>
        </p:nvGraphicFramePr>
        <p:xfrm>
          <a:off x="292100" y="587952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87952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4529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LANL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35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98DCB0BD-5C20-4FF7-8B37-34572EF96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339233"/>
              </p:ext>
            </p:extLst>
          </p:nvPr>
        </p:nvGraphicFramePr>
        <p:xfrm>
          <a:off x="292100" y="594876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94876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0350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Melbourne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36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761D7971-3339-4241-8EC2-0BCEFCEE75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774214"/>
              </p:ext>
            </p:extLst>
          </p:nvPr>
        </p:nvGraphicFramePr>
        <p:xfrm>
          <a:off x="292100" y="587946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87946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7425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Stanford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37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3BF8160E-105C-443E-BE60-AF254FF101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676951"/>
              </p:ext>
            </p:extLst>
          </p:nvPr>
        </p:nvGraphicFramePr>
        <p:xfrm>
          <a:off x="292100" y="581020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81020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6826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Stuttgart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38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C553BC5A-1385-4C7E-8B70-625D33D31D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158096"/>
              </p:ext>
            </p:extLst>
          </p:nvPr>
        </p:nvGraphicFramePr>
        <p:xfrm>
          <a:off x="292100" y="547542"/>
          <a:ext cx="8559800" cy="431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Worksheet" r:id="rId4" imgW="10264246" imgH="5166313" progId="Excel.Sheet.12">
                  <p:embed/>
                </p:oleObj>
              </mc:Choice>
              <mc:Fallback>
                <p:oleObj name="Worksheet" r:id="rId4" imgW="10264246" imgH="516631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47542"/>
                        <a:ext cx="8559800" cy="431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348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2DA99-9877-41AD-AB2A-8C648BDC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8661"/>
            <a:ext cx="8520600" cy="572700"/>
          </a:xfrm>
        </p:spPr>
        <p:txBody>
          <a:bodyPr/>
          <a:lstStyle/>
          <a:p>
            <a:r>
              <a:rPr lang="en-US" dirty="0"/>
              <a:t>Modeling Choices, Discretization and Performance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5CA871F-3D19-45BD-9936-C45ED7E28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479351"/>
              </p:ext>
            </p:extLst>
          </p:nvPr>
        </p:nvGraphicFramePr>
        <p:xfrm>
          <a:off x="311701" y="585415"/>
          <a:ext cx="8520601" cy="445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724">
                  <a:extLst>
                    <a:ext uri="{9D8B030D-6E8A-4147-A177-3AD203B41FA5}">
                      <a16:colId xmlns:a16="http://schemas.microsoft.com/office/drawing/2014/main" val="1593697654"/>
                    </a:ext>
                  </a:extLst>
                </a:gridCol>
                <a:gridCol w="1128439">
                  <a:extLst>
                    <a:ext uri="{9D8B030D-6E8A-4147-A177-3AD203B41FA5}">
                      <a16:colId xmlns:a16="http://schemas.microsoft.com/office/drawing/2014/main" val="1566383147"/>
                    </a:ext>
                  </a:extLst>
                </a:gridCol>
                <a:gridCol w="1078353">
                  <a:extLst>
                    <a:ext uri="{9D8B030D-6E8A-4147-A177-3AD203B41FA5}">
                      <a16:colId xmlns:a16="http://schemas.microsoft.com/office/drawing/2014/main" val="2603457886"/>
                    </a:ext>
                  </a:extLst>
                </a:gridCol>
                <a:gridCol w="1078353">
                  <a:extLst>
                    <a:ext uri="{9D8B030D-6E8A-4147-A177-3AD203B41FA5}">
                      <a16:colId xmlns:a16="http://schemas.microsoft.com/office/drawing/2014/main" val="3988506216"/>
                    </a:ext>
                  </a:extLst>
                </a:gridCol>
                <a:gridCol w="877060">
                  <a:extLst>
                    <a:ext uri="{9D8B030D-6E8A-4147-A177-3AD203B41FA5}">
                      <a16:colId xmlns:a16="http://schemas.microsoft.com/office/drawing/2014/main" val="612772035"/>
                    </a:ext>
                  </a:extLst>
                </a:gridCol>
                <a:gridCol w="937316">
                  <a:extLst>
                    <a:ext uri="{9D8B030D-6E8A-4147-A177-3AD203B41FA5}">
                      <a16:colId xmlns:a16="http://schemas.microsoft.com/office/drawing/2014/main" val="4140078520"/>
                    </a:ext>
                  </a:extLst>
                </a:gridCol>
                <a:gridCol w="1063178">
                  <a:extLst>
                    <a:ext uri="{9D8B030D-6E8A-4147-A177-3AD203B41FA5}">
                      <a16:colId xmlns:a16="http://schemas.microsoft.com/office/drawing/2014/main" val="3600434180"/>
                    </a:ext>
                  </a:extLst>
                </a:gridCol>
                <a:gridCol w="1063178">
                  <a:extLst>
                    <a:ext uri="{9D8B030D-6E8A-4147-A177-3AD203B41FA5}">
                      <a16:colId xmlns:a16="http://schemas.microsoft.com/office/drawing/2014/main" val="1818230937"/>
                    </a:ext>
                  </a:extLst>
                </a:gridCol>
              </a:tblGrid>
              <a:tr h="353877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CSIRO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Delft-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DARSim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Herriot-Watt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Imperial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LANL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Stanford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Stuttgart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9773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Solubility limit [kg/m</a:t>
                      </a:r>
                      <a:r>
                        <a:rPr lang="en-US" sz="1200" b="1" baseline="30000" dirty="0"/>
                        <a:t>3</a:t>
                      </a:r>
                      <a:r>
                        <a:rPr lang="en-US" sz="1200" b="1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1.649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2056848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Temperature [°C]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9915983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Domain volume [m</a:t>
                      </a:r>
                      <a:r>
                        <a:rPr lang="en-US" sz="1200" b="1" baseline="30000" dirty="0"/>
                        <a:t>3</a:t>
                      </a:r>
                      <a:r>
                        <a:rPr lang="en-US" sz="1200" b="1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0.0865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0.083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0.084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0.0875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453091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44,284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43,758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4,437 – 30,784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24,748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6,094 / 21,392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26,099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5879781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Avg. </a:t>
                      </a:r>
                      <a:r>
                        <a:rPr lang="el-GR" sz="1200" b="1" dirty="0"/>
                        <a:t>Δ</a:t>
                      </a:r>
                      <a:r>
                        <a:rPr lang="de-DE" sz="1200" b="1" dirty="0"/>
                        <a:t>t [s]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1.96 / 35.9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13.1 / 79.8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148163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Avg. </a:t>
                      </a:r>
                      <a:r>
                        <a:rPr lang="en-US" sz="1200" b="1" dirty="0" err="1"/>
                        <a:t>nonlin</a:t>
                      </a:r>
                      <a:r>
                        <a:rPr lang="en-US" sz="1200" b="1" dirty="0"/>
                        <a:t>. it. per time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3.0 / 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1.3 /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7.3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27784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Avg. linear it. per solve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394688"/>
                  </a:ext>
                </a:extLst>
              </a:tr>
            </a:tbl>
          </a:graphicData>
        </a:graphic>
      </p:graphicFrame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ECED3C88-B5C1-4CA3-A6FF-98B526B3C8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1075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3" y="356400"/>
            <a:ext cx="8245475" cy="432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dirty="0" err="1"/>
              <a:t>Reported</a:t>
            </a:r>
            <a:r>
              <a:rPr lang="de-DE" dirty="0"/>
              <a:t> </a:t>
            </a:r>
            <a:r>
              <a:rPr lang="de-DE" dirty="0" err="1"/>
              <a:t>Results</a:t>
            </a:r>
            <a:br>
              <a:rPr lang="en-US" dirty="0"/>
            </a:br>
            <a:r>
              <a:rPr lang="de-DE" b="0" dirty="0" err="1">
                <a:cs typeface="Arial"/>
              </a:rPr>
              <a:t>Map</a:t>
            </a:r>
            <a:r>
              <a:rPr lang="de-DE" b="0" dirty="0">
                <a:cs typeface="Arial"/>
              </a:rPr>
              <a:t> </a:t>
            </a:r>
            <a:r>
              <a:rPr lang="de-DE" b="0" dirty="0" err="1">
                <a:cs typeface="Arial"/>
              </a:rPr>
              <a:t>of</a:t>
            </a:r>
            <a:r>
              <a:rPr lang="de-DE" b="0" dirty="0">
                <a:cs typeface="Arial"/>
              </a:rPr>
              <a:t> Phase </a:t>
            </a:r>
            <a:r>
              <a:rPr lang="de-DE" b="0" dirty="0" err="1">
                <a:cs typeface="Arial"/>
              </a:rPr>
              <a:t>Compositions</a:t>
            </a:r>
            <a:endParaRPr lang="de-DE" b="0" dirty="0">
              <a:cs typeface="Arial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932A33-5F44-4A60-A680-EAF196FA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54490"/>
            <a:ext cx="8419375" cy="4014592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ea typeface="+mn-lt"/>
                <a:cs typeface="+mn-lt"/>
              </a:rPr>
              <a:t>To be reported </a:t>
            </a:r>
            <a:r>
              <a:rPr lang="en-US" i="1" dirty="0">
                <a:ea typeface="+mn-lt"/>
                <a:cs typeface="+mn-lt"/>
              </a:rPr>
              <a:t>for each 24 hours</a:t>
            </a:r>
            <a:r>
              <a:rPr lang="en-US" dirty="0">
                <a:ea typeface="+mn-lt"/>
                <a:cs typeface="+mn-lt"/>
              </a:rPr>
              <a:t> after injection starts on a uniform </a:t>
            </a:r>
            <a:r>
              <a:rPr lang="en-US" i="1" dirty="0">
                <a:ea typeface="+mn-lt"/>
                <a:cs typeface="+mn-lt"/>
              </a:rPr>
              <a:t>Cartesian grid of 286 by 123 cells</a:t>
            </a:r>
            <a:r>
              <a:rPr lang="en-US" dirty="0">
                <a:ea typeface="+mn-lt"/>
                <a:cs typeface="+mn-lt"/>
              </a:rPr>
              <a:t>. For each temporal snapshot indicated by X hours, X = 24, 48, …, cell values should be provided in csv format in a file </a:t>
            </a:r>
            <a:r>
              <a:rPr lang="en-US" dirty="0">
                <a:latin typeface="Courier New"/>
                <a:ea typeface="+mn-lt"/>
                <a:cs typeface="+mn-lt"/>
              </a:rPr>
              <a:t>spatial_map_&lt;X&gt;h.csv</a:t>
            </a:r>
            <a:r>
              <a:rPr lang="en-US" dirty="0">
                <a:ea typeface="+mn-lt"/>
                <a:cs typeface="+mn-lt"/>
              </a:rPr>
              <a:t> of the form</a:t>
            </a:r>
            <a:endParaRPr lang="en-US" dirty="0"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ourier New"/>
                <a:ea typeface="+mn-lt"/>
                <a:cs typeface="+mn-lt"/>
              </a:rPr>
              <a:t># x, y, saturation [-], concentration [kg/m3]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5.000e-03, 5.000e-03,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1.500e-02, 5.000e-03,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…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2.855e+00, 5.000e-03,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5.000e-03, 1.500e-02,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1.500e-02, 1.500e-02,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… …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2.845e+00, 1.225e+00,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2.855e+00, 1.225e+00, 1.234e+56, 1.234e+56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ea typeface="+mn-lt"/>
                <a:cs typeface="+mn-lt"/>
              </a:rPr>
              <a:t>The origin of the coordinate system should be located in the lower left corner with the x-axis positively oriented towards the right and the y-axis positively oriented towards the top.</a:t>
            </a:r>
          </a:p>
          <a:p>
            <a:pPr marL="0" indent="0" algn="just">
              <a:buNone/>
            </a:pPr>
            <a:endParaRPr lang="en-US" dirty="0">
              <a:cs typeface="Arial"/>
            </a:endParaRPr>
          </a:p>
          <a:p>
            <a:pPr marL="0" indent="0">
              <a:spcBef>
                <a:spcPts val="300"/>
              </a:spcBef>
            </a:pPr>
            <a:endParaRPr lang="en-US" dirty="0">
              <a:cs typeface="Arial"/>
            </a:endParaRPr>
          </a:p>
        </p:txBody>
      </p:sp>
      <p:sp>
        <p:nvSpPr>
          <p:cNvPr id="5" name="Foliennummernplatzhalter 6">
            <a:extLst>
              <a:ext uri="{FF2B5EF4-FFF2-40B4-BE49-F238E27FC236}">
                <a16:creationId xmlns:a16="http://schemas.microsoft.com/office/drawing/2014/main" id="{B7685CC9-0CCA-414D-B08E-5F33073A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1508" y="4959325"/>
            <a:ext cx="223200" cy="123111"/>
          </a:xfrm>
        </p:spPr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3823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83BA873-C469-4420-AF3B-8160552EB1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454" y="583201"/>
            <a:ext cx="4061756" cy="435081"/>
          </a:xfrm>
        </p:spPr>
        <p:txBody>
          <a:bodyPr/>
          <a:lstStyle/>
          <a:p>
            <a:r>
              <a:rPr lang="de-DE" dirty="0"/>
              <a:t>Institut für Wasser- und Umweltsystemmodellierung</a:t>
            </a:r>
            <a:br>
              <a:rPr lang="de-DE" dirty="0"/>
            </a:br>
            <a:r>
              <a:rPr lang="de-DE" dirty="0"/>
              <a:t>Lehrstuhl für Hydromechanik und Hydrosystemmodellierung</a:t>
            </a:r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05A41D9F-D0B5-4F50-861C-01DF96C78B0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0000" b="10000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39875C-9106-4DE0-874B-A8487FC54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Bernd </a:t>
            </a:r>
            <a:r>
              <a:rPr lang="de-DE" dirty="0" err="1"/>
              <a:t>Flemisch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9F087FB-D625-4F42-8F55-66C209F6782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de-DE" dirty="0"/>
              <a:t>E-Mail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DB388B-F5E2-42C3-829B-D04B35E7061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/>
              <a:t>bernd@iws.uni-stuttgart.de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19952D0-15B0-4307-82EA-9B8D10E6B69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de-DE" dirty="0"/>
              <a:t>Telefon +49 (0) 711 685-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7F9B1D7-F883-47A9-8C3C-C9F1569BCC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69162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A9ECCC0-28E9-4982-8704-9CAF2926B8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 dirty="0"/>
              <a:t>www.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3E4A891-16A9-4007-A598-387D9CA41A5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iws.uni-stuttgart.de/lh2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005F269-114E-4E3E-AF2E-8BE053244BD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de-DE" dirty="0"/>
              <a:t>Universität Stuttgart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84C751F-75D8-44A6-B188-7EF920AC136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IWS-LH2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6A57157-D6E4-47B2-AA92-19A053C2E2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Pfaffenwaldring 61, 70569 Stuttgart</a:t>
            </a:r>
          </a:p>
        </p:txBody>
      </p:sp>
    </p:spTree>
    <p:extLst>
      <p:ext uri="{BB962C8B-B14F-4D97-AF65-F5344CB8AC3E}">
        <p14:creationId xmlns:p14="http://schemas.microsoft.com/office/powerpoint/2010/main" val="1102862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Saturation [-] at t = 24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6" y="1170125"/>
            <a:ext cx="8453480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0"/>
            <a:ext cx="441754" cy="1544782"/>
          </a:xfrm>
          <a:prstGeom prst="rect">
            <a:avLst/>
          </a:prstGeom>
        </p:spPr>
      </p:pic>
      <p:sp>
        <p:nvSpPr>
          <p:cNvPr id="11" name="Google Shape;19;p4">
            <a:extLst>
              <a:ext uri="{FF2B5EF4-FFF2-40B4-BE49-F238E27FC236}">
                <a16:creationId xmlns:a16="http://schemas.microsoft.com/office/drawing/2014/main" id="{E5BEA7DF-26BE-4794-8938-CF0BC8E119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Saturation [-] at t = 48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6" y="1170125"/>
            <a:ext cx="8453480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0"/>
            <a:ext cx="441754" cy="1544782"/>
          </a:xfrm>
          <a:prstGeom prst="rect">
            <a:avLst/>
          </a:prstGeom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DFCDBFBD-088C-4366-B871-CC7B428D31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836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Saturation [-] at t = 72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6" y="1170125"/>
            <a:ext cx="8453480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0"/>
            <a:ext cx="441754" cy="1544782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A1EDBCC8-95E5-4992-A3FA-BC25FA6CE8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3648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Saturation [-] at t = 96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6" y="1170125"/>
            <a:ext cx="8453480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0"/>
            <a:ext cx="441754" cy="1544782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D91EF8CA-EC46-4CE4-9597-A151BD026E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1347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Saturation [-] at t = 120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6" y="1170125"/>
            <a:ext cx="8453480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0"/>
            <a:ext cx="441754" cy="1544782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B9F302DD-F725-45BF-A362-BD96B965B9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5384453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4zu3 Institute.potx" id="{B44EFB5D-AAEA-4107-9641-B096B0B58646}" vid="{EB88B881-CBDE-4922-A9B1-B5EF660F0D8B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1109</Words>
  <Application>Microsoft Office PowerPoint</Application>
  <PresentationFormat>Bildschirmpräsentation (16:9)</PresentationFormat>
  <Paragraphs>168</Paragraphs>
  <Slides>40</Slides>
  <Notes>31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4" baseType="lpstr">
      <vt:lpstr>Arial</vt:lpstr>
      <vt:lpstr>Courier New</vt:lpstr>
      <vt:lpstr>Uni_Stuttgart</vt:lpstr>
      <vt:lpstr>Microsoft Excel-Arbeitsblatt</vt:lpstr>
      <vt:lpstr>PowerPoint-Präsentation</vt:lpstr>
      <vt:lpstr>The intended geometry</vt:lpstr>
      <vt:lpstr>The implemented geometry</vt:lpstr>
      <vt:lpstr>Reported Results Map of Phase Compositions</vt:lpstr>
      <vt:lpstr>Spatial Maps: Saturation [-] at t = 24 h</vt:lpstr>
      <vt:lpstr>Spatial Maps: Saturation [-] at t = 48 h</vt:lpstr>
      <vt:lpstr>Spatial Maps: Saturation [-] at t = 72 h</vt:lpstr>
      <vt:lpstr>Spatial Maps: Saturation [-] at t = 96 h</vt:lpstr>
      <vt:lpstr>Spatial Maps: Saturation [-] at t = 120 h</vt:lpstr>
      <vt:lpstr>Spatial Maps: Concentration [kg/m3] at t = 24 h</vt:lpstr>
      <vt:lpstr>Spatial Maps: Concentration [kg/m3] at t = 48 h</vt:lpstr>
      <vt:lpstr>Spatial Maps: Concentration [kg/m3] at t = 72 h</vt:lpstr>
      <vt:lpstr>Spatial Maps: Concentration [kg/m3] at t = 96 h</vt:lpstr>
      <vt:lpstr>Spatial Maps: Concentration [kg/m3] at t = 120 h</vt:lpstr>
      <vt:lpstr>Reported Results Dense Data Time Series</vt:lpstr>
      <vt:lpstr>Time Series: Total CO2 Mass</vt:lpstr>
      <vt:lpstr>Time Series: Pressure</vt:lpstr>
      <vt:lpstr>Time Series: Pressure Zoom into Time</vt:lpstr>
      <vt:lpstr>Time Series: Box A</vt:lpstr>
      <vt:lpstr>Time Series: Box B</vt:lpstr>
      <vt:lpstr>Time Series: Box C</vt:lpstr>
      <vt:lpstr>Reported Results Sparse Data Determination</vt:lpstr>
      <vt:lpstr>Reported Results Sparse Data Format</vt:lpstr>
      <vt:lpstr>Sparse Data: Pressure</vt:lpstr>
      <vt:lpstr>Sparse Data: Time</vt:lpstr>
      <vt:lpstr>Sparse Data: CO2 in Box A at 72 h</vt:lpstr>
      <vt:lpstr>Sparse Data: CO2 in Box B at 72 h</vt:lpstr>
      <vt:lpstr>Sparse Data: CO2 in Box B at 72 h</vt:lpstr>
      <vt:lpstr>Sparse Data: Austin</vt:lpstr>
      <vt:lpstr>Sparse Data: CSIRO</vt:lpstr>
      <vt:lpstr>Sparse Data: Delft-DARSim</vt:lpstr>
      <vt:lpstr>Sparse Data: Delft-DARTS</vt:lpstr>
      <vt:lpstr>Sparse Data: Heriot-Watt</vt:lpstr>
      <vt:lpstr>Sparse Data: Imperial</vt:lpstr>
      <vt:lpstr>Sparse Data: LANL</vt:lpstr>
      <vt:lpstr>Sparse Data: Melbourne</vt:lpstr>
      <vt:lpstr>Sparse Data: Stanford</vt:lpstr>
      <vt:lpstr>Sparse Data: Stuttgart</vt:lpstr>
      <vt:lpstr>Modeling Choices, Discretization and Performance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Heil, Yvonne</dc:creator>
  <cp:lastModifiedBy>bernd</cp:lastModifiedBy>
  <cp:revision>890</cp:revision>
  <dcterms:created xsi:type="dcterms:W3CDTF">2020-08-24T09:11:04Z</dcterms:created>
  <dcterms:modified xsi:type="dcterms:W3CDTF">2022-04-25T22:44:51Z</dcterms:modified>
</cp:coreProperties>
</file>